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3" r:id="rId23"/>
    <p:sldId id="277" r:id="rId24"/>
    <p:sldId id="278" r:id="rId25"/>
    <p:sldId id="279" r:id="rId26"/>
    <p:sldId id="287" r:id="rId27"/>
    <p:sldId id="284" r:id="rId28"/>
    <p:sldId id="280" r:id="rId29"/>
    <p:sldId id="285" r:id="rId30"/>
    <p:sldId id="281" r:id="rId31"/>
    <p:sldId id="282" r:id="rId32"/>
    <p:sldId id="286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19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slide" Target="slide6.xml"/><Relationship Id="rId7" Type="http://schemas.openxmlformats.org/officeDocument/2006/relationships/slide" Target="slide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10" Type="http://schemas.openxmlformats.org/officeDocument/2006/relationships/image" Target="../media/image8.png"/><Relationship Id="rId4" Type="http://schemas.openxmlformats.org/officeDocument/2006/relationships/slide" Target="slide7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b88d3844?vcp=1&amp;pid=015f3202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利用空间向量解决平行问题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0_1#bfd7db8c9?vcp=1&amp;vop=1&amp;pid=3b88d3844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如图，在长方体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𝑂𝐴𝐸𝐵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𝐵𝑆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的中点.求证：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0_1#bfd7db8c9?vcp=1&amp;vop=1&amp;pid=3b88d38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10_2#bfd7db8c9?vcp=1&amp;vop=1&amp;pid=3b88d384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88" y="2219666"/>
            <a:ext cx="30175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11_1#bfd7db8c9?htil=3&amp;vcp=1&amp;vop=1&amp;pid=3b88d3844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0205" y="952010"/>
            <a:ext cx="2436309" cy="180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_2#bfd7db8c9?htil=3&amp;vcp=1&amp;vop=1&amp;pid=3b88d3844&amp;color=36,64,97&amp;vtp=1&amp;bt=1&amp;bbb=1&amp;hb=1&amp;hs=1"/>
              <p:cNvSpPr/>
              <p:nvPr/>
            </p:nvSpPr>
            <p:spPr>
              <a:xfrm>
                <a:off x="539496" y="888002"/>
                <a:ext cx="8375904" cy="20838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方法一（坐标法）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3,0,2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3,4,0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𝐵𝑆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0,4,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1_2#bfd7db8c9?htil=3&amp;vcp=1&amp;vop=1&amp;pid=3b88d3844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88002"/>
                <a:ext cx="8375904" cy="2083816"/>
              </a:xfrm>
              <a:prstGeom prst="rect">
                <a:avLst/>
              </a:prstGeom>
              <a:blipFill>
                <a:blip r:embed="rId4"/>
                <a:stretch>
                  <a:fillRect l="-1747" b="-35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1_3#bfd7db8c9?vcp=1&amp;vop=1&amp;pid=3b88d3844&amp;color=36,64,97&amp;vtp=1&amp;bbb=1&amp;hb=1"/>
              <p:cNvSpPr/>
              <p:nvPr/>
            </p:nvSpPr>
            <p:spPr>
              <a:xfrm>
                <a:off x="539496" y="4137297"/>
                <a:ext cx="11109960" cy="1763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方法二（基底法）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𝐵𝑆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1_3#bfd7db8c9?vcp=1&amp;vop=1&amp;pid=3b88d38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37297"/>
                <a:ext cx="11109960" cy="1763840"/>
              </a:xfrm>
              <a:prstGeom prst="rect">
                <a:avLst/>
              </a:prstGeom>
              <a:blipFill>
                <a:blip r:embed="rId5"/>
                <a:stretch>
                  <a:fillRect l="-1317" b="-7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1_2#bfd7db8c9?htil=3&amp;vcp=1&amp;vop=1&amp;pid=3b88d3844&amp;color=36,64,97&amp;vtp=1&amp;bt=1&amp;bbb=1&amp;hb=1&amp;hs=1">
                <a:extLst>
                  <a:ext uri="{FF2B5EF4-FFF2-40B4-BE49-F238E27FC236}">
                    <a16:creationId xmlns:a16="http://schemas.microsoft.com/office/drawing/2014/main" id="{FCB7A08A-19E8-FE8C-2324-9FD07A05F3B3}"/>
                  </a:ext>
                </a:extLst>
              </p:cNvPr>
              <p:cNvSpPr/>
              <p:nvPr/>
            </p:nvSpPr>
            <p:spPr>
              <a:xfrm>
                <a:off x="539995" y="2968897"/>
                <a:ext cx="11112011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−3,2,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−3,2,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（提示:利用向量平行证明直线平行，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需要排除两条直线重合的情况），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1_2#bfd7db8c9?htil=3&amp;vcp=1&amp;vop=1&amp;pid=3b88d3844&amp;color=36,64,97&amp;vtp=1&amp;bt=1&amp;bbb=1&amp;hb=1&amp;hs=1">
                <a:extLst>
                  <a:ext uri="{FF2B5EF4-FFF2-40B4-BE49-F238E27FC236}">
                    <a16:creationId xmlns:a16="http://schemas.microsoft.com/office/drawing/2014/main" id="{FCB7A08A-19E8-FE8C-2324-9FD07A05F3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968897"/>
                <a:ext cx="11112011" cy="1192340"/>
              </a:xfrm>
              <a:prstGeom prst="rect">
                <a:avLst/>
              </a:prstGeom>
              <a:blipFill>
                <a:blip r:embed="rId6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12_1#6b4725745?htil=4&amp;vcp=1&amp;vop=1&amp;pid=3b88d3844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2288" y="2375712"/>
            <a:ext cx="2468880" cy="24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2_2#6b4725745?htil=4&amp;vcp=1&amp;vop=1&amp;pid=3b88d3844&amp;color=36,64,97&amp;vtp=1&amp;bt=1&amp;bbb=1&amp;hb=1"/>
              <p:cNvSpPr/>
              <p:nvPr/>
            </p:nvSpPr>
            <p:spPr>
              <a:xfrm>
                <a:off x="539496" y="2293416"/>
                <a:ext cx="8513064" cy="811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𝐴𝑄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.证明：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12_2#6b4725745?htil=4&amp;vcp=1&amp;vop=1&amp;pid=3b88d384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3416"/>
                <a:ext cx="8513064" cy="811340"/>
              </a:xfrm>
              <a:prstGeom prst="rect">
                <a:avLst/>
              </a:prstGeom>
              <a:blipFill>
                <a:blip r:embed="rId4"/>
                <a:stretch>
                  <a:fillRect l="-1719" r="-788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3_1#6b4725745?htil=4&amp;vcp=1&amp;vop=1&amp;pid=3b88d3844&amp;color=36,64,97&amp;vtp=1&amp;bbb=1&amp;hb=1"/>
              <p:cNvSpPr/>
              <p:nvPr/>
            </p:nvSpPr>
            <p:spPr>
              <a:xfrm>
                <a:off x="539496" y="3113201"/>
                <a:ext cx="8513064" cy="1253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且垂直于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0,−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3_1#6b4725745?htil=4&amp;vcp=1&amp;vop=1&amp;pid=3b88d38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13201"/>
                <a:ext cx="8513064" cy="1253935"/>
              </a:xfrm>
              <a:prstGeom prst="rect">
                <a:avLst/>
              </a:prstGeom>
              <a:blipFill>
                <a:blip r:embed="rId5"/>
                <a:stretch>
                  <a:fillRect l="-1719" r="-4226" b="-102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13_2#6b4725745?htil=5&amp;vcp=1&amp;vop=1&amp;pid=3b88d3844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4294" y="1457851"/>
            <a:ext cx="2432304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3_3#6b4725745?htil=5&amp;vcp=1&amp;vop=1&amp;pid=3b88d3844&amp;color=36,64,97&amp;vtp=1&amp;bt=1&amp;bbb=1&amp;hb=1&amp;hs=1"/>
              <p:cNvSpPr/>
              <p:nvPr/>
            </p:nvSpPr>
            <p:spPr>
              <a:xfrm>
                <a:off x="539496" y="1393843"/>
                <a:ext cx="8549640" cy="2457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−2=−3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3_3#6b4725745?htil=5&amp;vcp=1&amp;vop=1&amp;pid=3b88d3844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3843"/>
                <a:ext cx="8549640" cy="2457260"/>
              </a:xfrm>
              <a:prstGeom prst="rect">
                <a:avLst/>
              </a:prstGeom>
              <a:blipFill>
                <a:blip r:embed="rId4"/>
                <a:stretch>
                  <a:fillRect l="-1712" b="-49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3_3#6b4725745?htil=5&amp;vcp=1&amp;vop=1&amp;pid=3b88d3844&amp;color=36,64,97&amp;vtp=1&amp;bt=1&amp;bbb=1&amp;hb=1&amp;hs=1">
                <a:extLst>
                  <a:ext uri="{FF2B5EF4-FFF2-40B4-BE49-F238E27FC236}">
                    <a16:creationId xmlns:a16="http://schemas.microsoft.com/office/drawing/2014/main" id="{9BA8EAA2-2BC2-BE3C-7C5F-3CCEF3C7EC65}"/>
                  </a:ext>
                </a:extLst>
              </p:cNvPr>
              <p:cNvSpPr/>
              <p:nvPr/>
            </p:nvSpPr>
            <p:spPr>
              <a:xfrm>
                <a:off x="539995" y="3843610"/>
                <a:ext cx="11112011" cy="1763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3_3#6b4725745?htil=5&amp;vcp=1&amp;vop=1&amp;pid=3b88d3844&amp;color=36,64,97&amp;vtp=1&amp;bt=1&amp;bbb=1&amp;hb=1&amp;hs=1">
                <a:extLst>
                  <a:ext uri="{FF2B5EF4-FFF2-40B4-BE49-F238E27FC236}">
                    <a16:creationId xmlns:a16="http://schemas.microsoft.com/office/drawing/2014/main" id="{9BA8EAA2-2BC2-BE3C-7C5F-3CCEF3C7EC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843610"/>
                <a:ext cx="11112011" cy="1763840"/>
              </a:xfrm>
              <a:prstGeom prst="rect">
                <a:avLst/>
              </a:prstGeom>
              <a:blipFill>
                <a:blip r:embed="rId5"/>
                <a:stretch>
                  <a:fillRect l="-1317" b="-7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4#6b4725745?vcp=1&amp;vop=1&amp;pid=3b88d3844&amp;color=36,64,97&amp;mp=1&amp;vtp=1&amp;bt=1&amp;bbb=1"/>
              <p:cNvSpPr/>
              <p:nvPr/>
            </p:nvSpPr>
            <p:spPr>
              <a:xfrm>
                <a:off x="539496" y="1365427"/>
                <a:ext cx="11109960" cy="427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方法二：如图，在线段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上取一点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由方法一知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13_4#6b4725745?vcp=1&amp;vop=1&amp;pid=3b88d384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5427"/>
                <a:ext cx="11109960" cy="4278440"/>
              </a:xfrm>
              <a:prstGeom prst="rect">
                <a:avLst/>
              </a:prstGeom>
              <a:blipFill>
                <a:blip r:embed="rId3"/>
                <a:stretch>
                  <a:fillRect l="-1317" b="-31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5#6b4725745?vcp=1&amp;vop=1&amp;pid=3b88d3844&amp;color=36,64,97&amp;mp=1&amp;vtp=1&amp;bt=1&amp;bbb=1&amp;hb=1"/>
              <p:cNvSpPr/>
              <p:nvPr/>
            </p:nvSpPr>
            <p:spPr>
              <a:xfrm>
                <a:off x="539496" y="2528493"/>
                <a:ext cx="11109960" cy="1760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𝐴𝑄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𝐶𝑄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𝐵𝐷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共面.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13_5#6b4725745?vcp=1&amp;vop=1&amp;pid=3b88d3844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8493"/>
                <a:ext cx="11109960" cy="1760855"/>
              </a:xfrm>
              <a:prstGeom prst="rect">
                <a:avLst/>
              </a:prstGeom>
              <a:blipFill>
                <a:blip r:embed="rId3"/>
                <a:stretch>
                  <a:fillRect l="-1317" b="-7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4_1#013682a2b?vcp=1&amp;vop=1&amp;pid=3b88d3844&amp;color=36,64,97&amp;vtp=1&amp;bt=1&amp;bbb=1&amp;hb=1"/>
              <p:cNvSpPr/>
              <p:nvPr/>
            </p:nvSpPr>
            <p:spPr>
              <a:xfrm>
                <a:off x="539496" y="127513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在长方体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的中点.求证：平面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4_1#013682a2b?vcp=1&amp;vop=1&amp;pid=3b88d384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5130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93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15_1#013682a2b?htil=6&amp;vcp=1&amp;vop=1&amp;pid=3b88d384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7938" y="2126411"/>
            <a:ext cx="2715768" cy="366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5_2#013682a2b?htil=6&amp;vcp=1&amp;vop=1&amp;pid=3b88d3844&amp;color=36,64,97&amp;vtp=1&amp;bbb=1&amp;hb=1"/>
              <p:cNvSpPr/>
              <p:nvPr/>
            </p:nvSpPr>
            <p:spPr>
              <a:xfrm>
                <a:off x="539496" y="2053259"/>
                <a:ext cx="8266176" cy="2980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方法一：建立如图所示的空间直角坐标系，分别取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𝑆𝑇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2,3,0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𝐴𝑅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𝑇𝑆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𝐴𝑅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𝑇𝑆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𝑇𝑆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无公共点，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𝐴𝑅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5_2#013682a2b?htil=6&amp;vcp=1&amp;vop=1&amp;pid=3b88d38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3259"/>
                <a:ext cx="8266176" cy="2980055"/>
              </a:xfrm>
              <a:prstGeom prst="rect">
                <a:avLst/>
              </a:prstGeom>
              <a:blipFill>
                <a:blip r:embed="rId5"/>
                <a:stretch>
                  <a:fillRect l="-1770" r="-74" b="-4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5_3#013682a2b?vcp=1&amp;vop=1&amp;pid=3b88d3844&amp;color=36,64,97&amp;mp=1&amp;vtp=1&amp;bt=1&amp;bbb=1&amp;hb=1"/>
              <p:cNvSpPr/>
              <p:nvPr/>
            </p:nvSpPr>
            <p:spPr>
              <a:xfrm>
                <a:off x="539496" y="889399"/>
                <a:ext cx="11109960" cy="5250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,由方法一可知，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−1,0,4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𝐴𝑀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𝐴𝑁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,−1,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15_3#013682a2b?vcp=1&amp;vop=1&amp;pid=3b88d3844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89399"/>
                <a:ext cx="11109960" cy="5250371"/>
              </a:xfrm>
              <a:prstGeom prst="rect">
                <a:avLst/>
              </a:prstGeom>
              <a:blipFill>
                <a:blip r:embed="rId3"/>
                <a:stretch>
                  <a:fillRect l="-1317" b="-15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5_4#013682a2b?vcp=1&amp;vop=1&amp;pid=3b88d3844&amp;color=36,64,97&amp;mp=1&amp;vtp=1&amp;bt=1&amp;bbb=1"/>
              <p:cNvSpPr/>
              <p:nvPr/>
            </p:nvSpPr>
            <p:spPr>
              <a:xfrm>
                <a:off x="539496" y="2648508"/>
                <a:ext cx="11109960" cy="1722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方法三：由方法二可知，平面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=0−1+1=0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=1−2+1=0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𝐴𝑀𝑁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15_4#013682a2b?vcp=1&amp;vop=1&amp;pid=3b88d384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8508"/>
                <a:ext cx="11109960" cy="1722755"/>
              </a:xfrm>
              <a:prstGeom prst="rect">
                <a:avLst/>
              </a:prstGeom>
              <a:blipFill>
                <a:blip r:embed="rId3"/>
                <a:stretch>
                  <a:fillRect l="-1317" b="-8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6504adf8?vcp=1&amp;pid=015f3202b&amp;color=101,101,255&amp;vtp=1&amp;bt=1&amp;bbb=1"/>
          <p:cNvSpPr/>
          <p:nvPr/>
        </p:nvSpPr>
        <p:spPr>
          <a:xfrm>
            <a:off x="539496" y="828000"/>
            <a:ext cx="11109960" cy="433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利用空间向量解决垂直问题</a:t>
            </a:r>
            <a:endParaRPr lang="en-US" altLang="zh-CN" sz="2200" dirty="0"/>
          </a:p>
        </p:txBody>
      </p:sp>
      <p:pic>
        <p:nvPicPr>
          <p:cNvPr id="3" name="QO_6_BD.16_1#b9af5972e?htil=7&amp;vcp=1&amp;vop=1&amp;pid=46504adf8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6506" y="1372930"/>
            <a:ext cx="2084832" cy="280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16_2#b9af5972e?htil=7&amp;vcp=1&amp;vop=1&amp;pid=46504adf8&amp;color=36,64,97&amp;vtp=1&amp;bbb=1&amp;hb=1&amp;hs=1"/>
              <p:cNvSpPr/>
              <p:nvPr/>
            </p:nvSpPr>
            <p:spPr>
              <a:xfrm>
                <a:off x="539496" y="1308921"/>
                <a:ext cx="8897112" cy="1573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[江苏扬州大学附属中学2024高二期中]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，侧面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BD.16_2#b9af5972e?htil=7&amp;vcp=1&amp;vop=1&amp;pid=46504adf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8921"/>
                <a:ext cx="8897112" cy="1573340"/>
              </a:xfrm>
              <a:prstGeom prst="rect">
                <a:avLst/>
              </a:prstGeom>
              <a:blipFill>
                <a:blip r:embed="rId4"/>
                <a:stretch>
                  <a:fillRect l="-1645" t="-775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7_1#b9af5972e?vcp=1&amp;vop=1&amp;pid=46504adf8&amp;color=36,64,97&amp;vtp=1&amp;bbb=1&amp;hb=1&amp;hs=1"/>
              <p:cNvSpPr/>
              <p:nvPr/>
            </p:nvSpPr>
            <p:spPr>
              <a:xfrm>
                <a:off x="539496" y="2874768"/>
                <a:ext cx="11109960" cy="1979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方法一（坐标法）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是直三棱柱，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7_1#b9af5972e?vcp=1&amp;vop=1&amp;pid=46504adf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4768"/>
                <a:ext cx="11109960" cy="1979740"/>
              </a:xfrm>
              <a:prstGeom prst="rect">
                <a:avLst/>
              </a:prstGeom>
              <a:blipFill>
                <a:blip r:embed="rId5"/>
                <a:stretch>
                  <a:fillRect l="-1317" r="-1098" b="-70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17_2#b9af5972e?htil=8&amp;vcp=1&amp;vop=1&amp;pid=46504adf8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2226" y="1168831"/>
            <a:ext cx="213055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7_3#b9af5972e?htil=8&amp;vcp=1&amp;vop=1&amp;pid=46504adf8&amp;color=36,64,97&amp;vtp=1&amp;bt=1&amp;bbb=1&amp;hs=1"/>
              <p:cNvSpPr/>
              <p:nvPr/>
            </p:nvSpPr>
            <p:spPr>
              <a:xfrm>
                <a:off x="539496" y="1104823"/>
                <a:ext cx="8842248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轴建立空间直角坐标系，如图所示,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,0,2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0≤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,1,−2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+2×1+1×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7_3#b9af5972e?htil=8&amp;vcp=1&amp;vop=1&amp;pid=46504adf8&amp;color=36,64,97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04823"/>
                <a:ext cx="8842248" cy="2449640"/>
              </a:xfrm>
              <a:prstGeom prst="rect">
                <a:avLst/>
              </a:prstGeom>
              <a:blipFill>
                <a:blip r:embed="rId4"/>
                <a:stretch>
                  <a:fillRect l="-1655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7_4#b9af5972e?htil=8&amp;vcp=1&amp;vop=1&amp;pid=46504adf8&amp;color=36,64,97&amp;vtp=1&amp;bbb=1&amp;hb=1&amp;hs=1"/>
              <p:cNvSpPr/>
              <p:nvPr/>
            </p:nvSpPr>
            <p:spPr>
              <a:xfrm>
                <a:off x="539496" y="3566210"/>
                <a:ext cx="884224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方法二（基底法）：由方法一,可得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∈[0,1]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7_4#b9af5972e?htil=8&amp;vcp=1&amp;vop=1&amp;pid=46504adf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6210"/>
                <a:ext cx="8842248" cy="838200"/>
              </a:xfrm>
              <a:prstGeom prst="rect">
                <a:avLst/>
              </a:prstGeom>
              <a:blipFill>
                <a:blip r:embed="rId5"/>
                <a:stretch>
                  <a:fillRect l="-1655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7_4#b9af5972e?htil=8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F2CB7376-A1F8-D4C5-82BA-48433670F5AD}"/>
                  </a:ext>
                </a:extLst>
              </p:cNvPr>
              <p:cNvSpPr/>
              <p:nvPr/>
            </p:nvSpPr>
            <p:spPr>
              <a:xfrm>
                <a:off x="539995" y="4404410"/>
                <a:ext cx="11112011" cy="1306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𝐵𝐴</m:t>
                            </m:r>
                          </m:e>
                        </m:acc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因为侧面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7_4#b9af5972e?htil=8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F2CB7376-A1F8-D4C5-82BA-48433670F5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404410"/>
                <a:ext cx="11112011" cy="1306259"/>
              </a:xfrm>
              <a:prstGeom prst="rect">
                <a:avLst/>
              </a:prstGeom>
              <a:blipFill>
                <a:blip r:embed="rId6"/>
                <a:stretch>
                  <a:fillRect l="-1317" b="-10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18_1#dc1943988?htil=9&amp;vcp=1&amp;vop=1&amp;pid=46504adf8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3402" y="2986438"/>
            <a:ext cx="3779615" cy="255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8_2#dc1943988?htil=9&amp;vcp=1&amp;vop=1&amp;pid=46504adf8&amp;color=36,64,97&amp;vtp=1&amp;bt=1&amp;bbb=1&amp;hb=1"/>
              <p:cNvSpPr/>
              <p:nvPr/>
            </p:nvSpPr>
            <p:spPr>
              <a:xfrm>
                <a:off x="539495" y="2092585"/>
                <a:ext cx="11339391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的所有棱长都为2，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:endParaRPr lang="en-US" altLang="zh-CN" sz="1800" b="0" i="0" dirty="0" smtClean="0">
                  <a:solidFill>
                    <a:srgbClr val="244061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BD.18_2#dc1943988?htil=9&amp;vcp=1&amp;vop=1&amp;pid=46504adf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5" y="2092585"/>
                <a:ext cx="11339391" cy="773240"/>
              </a:xfrm>
              <a:prstGeom prst="rect">
                <a:avLst/>
              </a:prstGeom>
              <a:blipFill>
                <a:blip r:embed="rId4"/>
                <a:stretch>
                  <a:fillRect l="-123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19_1#dc1943988?htil=10&amp;vcp=1&amp;vop=1&amp;pid=46504adf8&amp;color=36,64,97&amp;tib=255,255,255&amp;vtp=1&amp;hs=1" descr="preencoded.png">
            <a:extLst>
              <a:ext uri="{FF2B5EF4-FFF2-40B4-BE49-F238E27FC236}">
                <a16:creationId xmlns:a16="http://schemas.microsoft.com/office/drawing/2014/main" id="{62748693-EF08-9D66-234E-3EF558ABB75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9622" y="901152"/>
            <a:ext cx="139903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9_2#dc1943988?htil=10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7FA91487-C983-2519-1AEB-AEDAE72D150B}"/>
                  </a:ext>
                </a:extLst>
              </p:cNvPr>
              <p:cNvSpPr/>
              <p:nvPr/>
            </p:nvSpPr>
            <p:spPr>
              <a:xfrm>
                <a:off x="539496" y="828000"/>
                <a:ext cx="958291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方法一：如图所示，取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为正三角形，所以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为在正三棱柱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9_2#dc1943988?htil=10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7FA91487-C983-2519-1AEB-AEDAE72D15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9582912" cy="1189355"/>
              </a:xfrm>
              <a:prstGeom prst="rect">
                <a:avLst/>
              </a:prstGeom>
              <a:blipFill>
                <a:blip r:embed="rId3"/>
                <a:stretch>
                  <a:fillRect l="-1527" r="-31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9_3#dc1943988?htil=10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F28A4000-E5CE-806A-FED5-831D77D72528}"/>
                  </a:ext>
                </a:extLst>
              </p:cNvPr>
              <p:cNvSpPr/>
              <p:nvPr/>
            </p:nvSpPr>
            <p:spPr>
              <a:xfrm>
                <a:off x="539496" y="2016760"/>
                <a:ext cx="11109960" cy="418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轴的正方向建立如图所示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的空间直角坐标系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−1,2,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=(−2,1,0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19_3#dc1943988?htil=10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F28A4000-E5CE-806A-FED5-831D77D725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6760"/>
                <a:ext cx="11109960" cy="4186555"/>
              </a:xfrm>
              <a:prstGeom prst="rect">
                <a:avLst/>
              </a:prstGeom>
              <a:blipFill>
                <a:blip r:embed="rId4"/>
                <a:stretch>
                  <a:fillRect l="-1317" b="-3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1358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9_4#dc1943988?vcp=1&amp;vop=1&amp;pid=46504adf8&amp;color=36,64,97&amp;mp=1&amp;vtp=1&amp;bt=1&amp;bbb=1"/>
              <p:cNvSpPr/>
              <p:nvPr/>
            </p:nvSpPr>
            <p:spPr>
              <a:xfrm>
                <a:off x="539496" y="2589898"/>
                <a:ext cx="11109960" cy="1875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方法二：由方法一可得，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1,2,−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−1,2,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+2×2+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+2×1+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19_4#dc1943988?vcp=1&amp;vop=1&amp;pid=46504adf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9898"/>
                <a:ext cx="11109960" cy="1875155"/>
              </a:xfrm>
              <a:prstGeom prst="rect">
                <a:avLst/>
              </a:prstGeom>
              <a:blipFill>
                <a:blip r:embed="rId3"/>
                <a:stretch>
                  <a:fillRect l="-1317" b="-7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9_5#dc1943988?vcp=1&amp;vop=1&amp;pid=46504adf8&amp;color=36,64,97&amp;mp=1&amp;vtp=1&amp;bt=1&amp;bbb=1"/>
              <p:cNvSpPr/>
              <p:nvPr/>
            </p:nvSpPr>
            <p:spPr>
              <a:xfrm>
                <a:off x="539496" y="2672067"/>
                <a:ext cx="11109960" cy="164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方法三：易知正三棱柱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的侧面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=2×2×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+0+0+2×1×1=0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19_5#dc1943988?vcp=1&amp;vop=1&amp;pid=46504adf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2067"/>
                <a:ext cx="11109960" cy="1646555"/>
              </a:xfrm>
              <a:prstGeom prst="rect">
                <a:avLst/>
              </a:prstGeom>
              <a:blipFill>
                <a:blip r:embed="rId3"/>
                <a:stretch>
                  <a:fillRect l="-1317" b="-8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20_1#aec986d7d?htil=11&amp;vcp=1&amp;vop=1&amp;pid=46504adf8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2236" y="2209888"/>
            <a:ext cx="2499138" cy="194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0_2#aec986d7d?htil=11&amp;vcp=1&amp;vop=1&amp;pid=46504adf8&amp;color=36,64,97&amp;vtp=1&amp;bt=1&amp;bbb=1&amp;hb=1&amp;hs=1"/>
              <p:cNvSpPr/>
              <p:nvPr/>
            </p:nvSpPr>
            <p:spPr>
              <a:xfrm>
                <a:off x="539496" y="1163561"/>
                <a:ext cx="102047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如图所示，在直三棱柱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20_2#aec986d7d?htil=11&amp;vcp=1&amp;vop=1&amp;pid=46504adf8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3561"/>
                <a:ext cx="10204704" cy="770255"/>
              </a:xfrm>
              <a:prstGeom prst="rect">
                <a:avLst/>
              </a:prstGeom>
              <a:blipFill>
                <a:blip r:embed="rId4"/>
                <a:stretch>
                  <a:fillRect l="-143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21_3#aec986d7d?htil=12&amp;vcp=1&amp;vop=1&amp;pid=46504adf8&amp;color=36,64,97&amp;vtp=1&amp;bbb=1&amp;hb=1&amp;hs=1"/>
              <p:cNvSpPr/>
              <p:nvPr/>
            </p:nvSpPr>
            <p:spPr>
              <a:xfrm>
                <a:off x="539496" y="977414"/>
                <a:ext cx="943660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</a:t>
                </a:r>
                <a:endParaRPr lang="en-US" altLang="zh-CN" sz="1800" b="0" i="0" dirty="0">
                  <a:solidFill>
                    <a:srgbClr val="6565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线分别为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轴，建立如图①所示的空间直角坐标系，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21_3#aec986d7d?htil=12&amp;vcp=1&amp;vop=1&amp;pid=46504adf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77414"/>
                <a:ext cx="9436608" cy="773430"/>
              </a:xfrm>
              <a:prstGeom prst="rect">
                <a:avLst/>
              </a:prstGeom>
              <a:blipFill>
                <a:blip r:embed="rId2"/>
                <a:stretch>
                  <a:fillRect l="-155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1_4#aec986d7d?htil=12&amp;vcp=1&amp;vop=1&amp;pid=46504adf8&amp;color=36,64,97&amp;vtp=1&amp;bbb=1&amp;hb=1&amp;hs=1"/>
              <p:cNvSpPr/>
              <p:nvPr/>
            </p:nvSpPr>
            <p:spPr>
              <a:xfrm>
                <a:off x="539496" y="1808975"/>
                <a:ext cx="943660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−2,2,0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1_4#aec986d7d?htil=12&amp;vcp=1&amp;vop=1&amp;pid=46504adf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8975"/>
                <a:ext cx="9436608" cy="914400"/>
              </a:xfrm>
              <a:prstGeom prst="rect">
                <a:avLst/>
              </a:prstGeom>
              <a:blipFill>
                <a:blip r:embed="rId3"/>
                <a:stretch>
                  <a:fillRect l="-1550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1_4#aec986d7d?htil=12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12046744-BC98-C471-AA9A-4D6356F70EF5}"/>
                  </a:ext>
                </a:extLst>
              </p:cNvPr>
              <p:cNvSpPr/>
              <p:nvPr/>
            </p:nvSpPr>
            <p:spPr>
              <a:xfrm>
                <a:off x="539496" y="2723375"/>
                <a:ext cx="11112011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6_AN.21_4#aec986d7d?htil=12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12046744-BC98-C471-AA9A-4D6356F70E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3375"/>
                <a:ext cx="11112011" cy="2222500"/>
              </a:xfrm>
              <a:prstGeom prst="rect">
                <a:avLst/>
              </a:prstGeom>
              <a:blipFill>
                <a:blip r:embed="rId4"/>
                <a:stretch>
                  <a:fillRect l="-1317" b="-41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6_AN.21_1#aec986d7d?iti=1&amp;htil=12&amp;vcp=1&amp;vop=1&amp;pid=46504adf8&amp;color=36,64,97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5203" y="2658881"/>
            <a:ext cx="3129328" cy="249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AN.21_2#aec986d7d?iti=1&amp;htil=12&amp;vcp=1&amp;vop=1&amp;pid=46504adf8&amp;color=36,64,97&amp;vtp=1&amp;bbb=1"/>
          <p:cNvSpPr/>
          <p:nvPr/>
        </p:nvSpPr>
        <p:spPr>
          <a:xfrm>
            <a:off x="8455073" y="5215986"/>
            <a:ext cx="509588" cy="42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13683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1_4#aec986d7d?htil=12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BC5B4945-E846-F2DD-4702-38E6FDE2A5AF}"/>
                  </a:ext>
                </a:extLst>
              </p:cNvPr>
              <p:cNvSpPr/>
              <p:nvPr/>
            </p:nvSpPr>
            <p:spPr>
              <a:xfrm>
                <a:off x="539995" y="2438768"/>
                <a:ext cx="11112011" cy="2154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1,−1,4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=1×1+1×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21_4#aec986d7d?htil=12&amp;vcp=1&amp;vop=1&amp;pid=46504adf8&amp;color=36,64,97&amp;vtp=1&amp;bbb=1&amp;hb=1&amp;hs=1">
                <a:extLst>
                  <a:ext uri="{FF2B5EF4-FFF2-40B4-BE49-F238E27FC236}">
                    <a16:creationId xmlns:a16="http://schemas.microsoft.com/office/drawing/2014/main" id="{BC5B4945-E846-F2DD-4702-38E6FDE2A5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438768"/>
                <a:ext cx="11112011" cy="2154555"/>
              </a:xfrm>
              <a:prstGeom prst="rect">
                <a:avLst/>
              </a:prstGeom>
              <a:blipFill>
                <a:blip r:embed="rId2"/>
                <a:stretch>
                  <a:fillRect l="-1317" b="-67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145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1_5#aec986d7d?vcp=1&amp;vop=1&amp;pid=46504adf8&amp;color=36,64,97&amp;vtp=1&amp;bt=1&amp;bbb=1"/>
              <p:cNvSpPr/>
              <p:nvPr/>
            </p:nvSpPr>
            <p:spPr>
              <a:xfrm>
                <a:off x="539496" y="87488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方法二：取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,同方法一建立空间直角坐标系，如图②.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21_5#aec986d7d?vcp=1&amp;vop=1&amp;pid=46504adf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7488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21_6#aec986d7d?iti=2&amp;vcp=1&amp;vop=1&amp;pid=46504adf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75243" y="1633217"/>
            <a:ext cx="3122248" cy="247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21_7#aec986d7d?iti=2&amp;vcp=1&amp;vop=1&amp;pid=46504adf8&amp;color=36,64,97&amp;vtp=1&amp;bbb=1"/>
          <p:cNvSpPr/>
          <p:nvPr/>
        </p:nvSpPr>
        <p:spPr>
          <a:xfrm>
            <a:off x="9281573" y="4132747"/>
            <a:ext cx="509587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1_8#aec986d7d?vcp=1&amp;vop=1&amp;pid=46504adf8&amp;color=36,64,97&amp;vtp=1&amp;bbb=1&amp;hb=1"/>
              <p:cNvSpPr/>
              <p:nvPr/>
            </p:nvSpPr>
            <p:spPr>
              <a:xfrm>
                <a:off x="539496" y="3128123"/>
                <a:ext cx="11109960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由方法一可得，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6_AN.21_8#aec986d7d?vcp=1&amp;vop=1&amp;pid=46504adf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8123"/>
                <a:ext cx="11109960" cy="2933700"/>
              </a:xfrm>
              <a:prstGeom prst="rect">
                <a:avLst/>
              </a:prstGeom>
              <a:blipFill>
                <a:blip r:embed="rId5"/>
                <a:stretch>
                  <a:fillRect l="-1317" b="-3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1_8#aec986d7d?vcp=1&amp;vop=1&amp;pid=46504adf8&amp;color=36,64,97&amp;vtp=1&amp;bbb=1&amp;hb=1">
                <a:extLst>
                  <a:ext uri="{FF2B5EF4-FFF2-40B4-BE49-F238E27FC236}">
                    <a16:creationId xmlns:a16="http://schemas.microsoft.com/office/drawing/2014/main" id="{D2AFC9CE-884B-EA52-0402-EF07E03BC62F}"/>
                  </a:ext>
                </a:extLst>
              </p:cNvPr>
              <p:cNvSpPr/>
              <p:nvPr/>
            </p:nvSpPr>
            <p:spPr>
              <a:xfrm>
                <a:off x="539496" y="2456230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：由方法一及方法二可得，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−2,2,1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=−2+2+0=0</m:t>
                    </m:r>
                  </m:oMath>
                </a14:m>
                <a:r>
                  <a:rPr lang="en-US" altLang="zh-CN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=−2+2+0=0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21_8#aec986d7d?vcp=1&amp;vop=1&amp;pid=46504adf8&amp;color=36,64,97&amp;vtp=1&amp;bbb=1&amp;hb=1">
                <a:extLst>
                  <a:ext uri="{FF2B5EF4-FFF2-40B4-BE49-F238E27FC236}">
                    <a16:creationId xmlns:a16="http://schemas.microsoft.com/office/drawing/2014/main" id="{D2AFC9CE-884B-EA52-0402-EF07E03BC6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6230"/>
                <a:ext cx="11109960" cy="2027555"/>
              </a:xfrm>
              <a:prstGeom prst="rect">
                <a:avLst/>
              </a:prstGeom>
              <a:blipFill>
                <a:blip r:embed="rId2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eba579a8e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eba579a8e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eba579a8e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554e0f12?vcp=1&amp;pid=015f3202b&amp;color=101,101,255&amp;vtp=1&amp;bt=1&amp;bbb=1"/>
          <p:cNvSpPr/>
          <p:nvPr/>
        </p:nvSpPr>
        <p:spPr>
          <a:xfrm>
            <a:off x="539496" y="828000"/>
            <a:ext cx="11109960" cy="4380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空间中的探索性问题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2_1#4de4921aa?vcp=1&amp;vop=1&amp;pid=c554e0f12&amp;color=36,64,97&amp;vtp=1&amp;bbb=1&amp;hb=1"/>
              <p:cNvSpPr/>
              <p:nvPr/>
            </p:nvSpPr>
            <p:spPr>
              <a:xfrm>
                <a:off x="539496" y="1316451"/>
                <a:ext cx="11109960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如图①，在边长为2的菱形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折起到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的位置，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，如图②.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22_1#4de4921aa?vcp=1&amp;vop=1&amp;pid=c554e0f1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6451"/>
                <a:ext cx="11109960" cy="760540"/>
              </a:xfrm>
              <a:prstGeom prst="rect">
                <a:avLst/>
              </a:prstGeom>
              <a:blipFill>
                <a:blip r:embed="rId3"/>
                <a:stretch>
                  <a:fillRect l="-1317" r="-3183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22_3#4de4921aa?iti=3&amp;htil=1&amp;vcp=1&amp;vop=1&amp;pid=c554e0f1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6856" y="2206707"/>
            <a:ext cx="207568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BD.22_4#4de4921aa?iti=4&amp;htil=1&amp;vcp=1&amp;vop=1&amp;pid=c554e0f12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0648" y="2270715"/>
            <a:ext cx="2798064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22_5#4de4921aa?iti=3&amp;htil=1&amp;vcp=1&amp;vop=1&amp;pid=c554e0f12&amp;color=36,64,97&amp;vtp=1&amp;bbb=1"/>
          <p:cNvSpPr/>
          <p:nvPr/>
        </p:nvSpPr>
        <p:spPr>
          <a:xfrm>
            <a:off x="3059906" y="3906475"/>
            <a:ext cx="509588" cy="3615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O_6_BD.22_6#4de4921aa?iti=4&amp;htil=1&amp;vcp=1&amp;vop=1&amp;pid=c554e0f12&amp;color=36,64,97&amp;vtp=1&amp;bbb=1"/>
          <p:cNvSpPr/>
          <p:nvPr/>
        </p:nvSpPr>
        <p:spPr>
          <a:xfrm>
            <a:off x="8614886" y="3897331"/>
            <a:ext cx="509588" cy="3615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BD.23_1#56f03adab?vcp=1&amp;vop=1&amp;pid=4de4921aa&amp;color=36,64,97&amp;vtp=1&amp;bbb=1"/>
              <p:cNvSpPr/>
              <p:nvPr/>
            </p:nvSpPr>
            <p:spPr>
              <a:xfrm>
                <a:off x="539496" y="4306022"/>
                <a:ext cx="11109960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BD.23_1#56f03adab?vcp=1&amp;vop=1&amp;pid=4de4921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06022"/>
                <a:ext cx="11109960" cy="351155"/>
              </a:xfrm>
              <a:prstGeom prst="rect">
                <a:avLst/>
              </a:prstGeom>
              <a:blipFill>
                <a:blip r:embed="rId6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24_1#56f03adab?vcp=1&amp;vop=1&amp;pid=4de4921aa&amp;color=36,64,97&amp;vtp=1&amp;bbb=1"/>
              <p:cNvSpPr/>
              <p:nvPr/>
            </p:nvSpPr>
            <p:spPr>
              <a:xfrm>
                <a:off x="539496" y="4663272"/>
                <a:ext cx="11109960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24_1#56f03adab?vcp=1&amp;vop=1&amp;pid=4de4921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63272"/>
                <a:ext cx="11109960" cy="1570355"/>
              </a:xfrm>
              <a:prstGeom prst="rect">
                <a:avLst/>
              </a:prstGeom>
              <a:blipFill>
                <a:blip r:embed="rId7"/>
                <a:stretch>
                  <a:fillRect l="-1317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5_1#94f1f80a2?vcp=1&amp;vop=1&amp;pid=4de4921aa&amp;color=36,64,97&amp;vtp=1&amp;bt=1&amp;bbb=1"/>
              <p:cNvSpPr/>
              <p:nvPr/>
            </p:nvSpPr>
            <p:spPr>
              <a:xfrm>
                <a:off x="539496" y="1278550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上是否存在点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？若存在，求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的值；若不存在，请说明理由．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25_1#94f1f80a2?vcp=1&amp;vop=1&amp;pid=4de4921a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8550"/>
                <a:ext cx="11109960" cy="52565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AN.26_1#94f1f80a2?htil=14&amp;vcp=1&amp;vop=1&amp;pid=4de4921aa&amp;color=36,64,97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8118" y="1897957"/>
            <a:ext cx="2249559" cy="189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6_2#94f1f80a2?htil=14&amp;vcp=1&amp;vop=1&amp;pid=4de4921aa&amp;color=36,64,97&amp;vtp=1&amp;bbb=1&amp;hb=1&amp;hs=1"/>
              <p:cNvSpPr/>
              <p:nvPr/>
            </p:nvSpPr>
            <p:spPr>
              <a:xfrm>
                <a:off x="539496" y="2209119"/>
                <a:ext cx="7936992" cy="1673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坐标系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0,0,1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6_2#94f1f80a2?htil=14&amp;vcp=1&amp;vop=1&amp;pid=4de4921aa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9119"/>
                <a:ext cx="7936992" cy="1673035"/>
              </a:xfrm>
              <a:prstGeom prst="rect">
                <a:avLst/>
              </a:prstGeom>
              <a:blipFill>
                <a:blip r:embed="rId5"/>
                <a:stretch>
                  <a:fillRect l="-1843" r="-1997" b="-7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6_3#94f1f80a2?vcp=1&amp;vop=1&amp;pid=4de4921aa&amp;color=36,64,97&amp;vtp=1&amp;bbb=1&amp;hb=1&amp;hs=1"/>
              <p:cNvSpPr/>
              <p:nvPr/>
            </p:nvSpPr>
            <p:spPr>
              <a:xfrm>
                <a:off x="539496" y="3882154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0≤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7_AN.26_3#94f1f80a2?vcp=1&amp;vop=1&amp;pid=4de4921aa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82154"/>
                <a:ext cx="11109960" cy="1257300"/>
              </a:xfrm>
              <a:prstGeom prst="rect">
                <a:avLst/>
              </a:prstGeom>
              <a:blipFill>
                <a:blip r:embed="rId6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26_3#94f1f80a2?vcp=1&amp;vop=1&amp;pid=4de4921aa&amp;color=36,64,97&amp;vtp=1&amp;bbb=1&amp;hb=1">
                <a:extLst>
                  <a:ext uri="{FF2B5EF4-FFF2-40B4-BE49-F238E27FC236}">
                    <a16:creationId xmlns:a16="http://schemas.microsoft.com/office/drawing/2014/main" id="{004FA933-5062-2EDD-5CD3-97CD0A722DC6}"/>
                  </a:ext>
                </a:extLst>
              </p:cNvPr>
              <p:cNvSpPr/>
              <p:nvPr/>
            </p:nvSpPr>
            <p:spPr>
              <a:xfrm>
                <a:off x="539496" y="1281638"/>
                <a:ext cx="11109960" cy="4449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𝐸𝑃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,1,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所以在线段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26_3#94f1f80a2?vcp=1&amp;vop=1&amp;pid=4de4921aa&amp;color=36,64,97&amp;vtp=1&amp;bbb=1&amp;hb=1">
                <a:extLst>
                  <a:ext uri="{FF2B5EF4-FFF2-40B4-BE49-F238E27FC236}">
                    <a16:creationId xmlns:a16="http://schemas.microsoft.com/office/drawing/2014/main" id="{004FA933-5062-2EDD-5CD3-97CD0A722D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1638"/>
                <a:ext cx="11109960" cy="4449953"/>
              </a:xfrm>
              <a:prstGeom prst="rect">
                <a:avLst/>
              </a:prstGeom>
              <a:blipFill>
                <a:blip r:embed="rId2"/>
                <a:stretch>
                  <a:fillRect l="-1317" b="-19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15871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d4d8b1e27.fixed?vcp=1&amp;pid=eba579a8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d4d8b1e27.fixed?vcp=1&amp;pid=eba579a8e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6.3.1</a:t>
            </a:r>
            <a:endParaRPr lang="en-US" altLang="zh-CN" sz="5400" dirty="0"/>
          </a:p>
        </p:txBody>
      </p:sp>
      <p:sp>
        <p:nvSpPr>
          <p:cNvPr id="4" name="C_3#d4d8b1e27.fixed?vcp=1&amp;pid=eba579a8e&amp;color=61,88,159&amp;vtp=1&amp;bbb=1&amp;hb=1"/>
          <p:cNvSpPr/>
          <p:nvPr/>
        </p:nvSpPr>
        <p:spPr>
          <a:xfrm>
            <a:off x="4315968" y="1874520"/>
            <a:ext cx="7671816" cy="1801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直线的方向向量与平面的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法向量</a:t>
            </a:r>
            <a:endParaRPr lang="en-US" altLang="zh-CN" sz="5400" dirty="0"/>
          </a:p>
        </p:txBody>
      </p:sp>
      <p:pic>
        <p:nvPicPr>
          <p:cNvPr id="5" name="C_3#d4d8b1e27.fixed?vcp=1&amp;pid=eba579a8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d4d8b1e27.fixed?vcp=1&amp;pid=eba579a8e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6.3.2</a:t>
            </a:r>
            <a:endParaRPr lang="en-US" altLang="zh-CN" sz="5400" dirty="0"/>
          </a:p>
        </p:txBody>
      </p:sp>
      <p:sp>
        <p:nvSpPr>
          <p:cNvPr id="7" name="C_3_BD#d4d8b1e27.fixed?vcp=1&amp;pid=eba579a8e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空间线面关系的判定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50e15403b?lid=b37e38fb4&amp;cid=b37e38fb4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用向量表示点、直线、平面的位置</a:t>
            </a:r>
            <a:endParaRPr lang="en-US" altLang="zh-CN" sz="1800" dirty="0"/>
          </a:p>
        </p:txBody>
      </p:sp>
      <p:sp>
        <p:nvSpPr>
          <p:cNvPr id="3" name="C_1#目录1:50e15403b?lid=f8c236851&amp;cid=f8c236851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平面的法向量</a:t>
            </a:r>
            <a:endParaRPr lang="en-US" altLang="zh-CN" sz="1800" dirty="0"/>
          </a:p>
        </p:txBody>
      </p:sp>
      <p:sp>
        <p:nvSpPr>
          <p:cNvPr id="4" name="C_1#目录1:50e15403b?lid=2119ecdef&amp;cid=2119ecdef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空间向量与平行关系</a:t>
            </a:r>
            <a:endParaRPr lang="en-US" altLang="zh-CN" sz="1800" dirty="0"/>
          </a:p>
        </p:txBody>
      </p:sp>
      <p:sp>
        <p:nvSpPr>
          <p:cNvPr id="5" name="C_1#目录1:50e15403b?lid=3472750fb&amp;cid=3472750fb&amp;vtp=1&amp;bbb=1">
            <a:hlinkClick r:id="rId3" action="ppaction://hlinksldjump"/>
          </p:cNvPr>
          <p:cNvSpPr/>
          <p:nvPr/>
        </p:nvSpPr>
        <p:spPr>
          <a:xfrm>
            <a:off x="6044184" y="262432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空间向量与垂直关系</a:t>
            </a:r>
            <a:endParaRPr lang="en-US" altLang="zh-CN" sz="1800" dirty="0"/>
          </a:p>
        </p:txBody>
      </p:sp>
      <p:sp>
        <p:nvSpPr>
          <p:cNvPr id="6" name="C_1#目录1:50e15403b?lid=5d23c72e2&amp;cid=5d23c72e2&amp;vtp=1&amp;bbb=1">
            <a:hlinkClick r:id="rId3" action="ppaction://hlinksldjump"/>
          </p:cNvPr>
          <p:cNvSpPr/>
          <p:nvPr/>
        </p:nvSpPr>
        <p:spPr>
          <a:xfrm>
            <a:off x="6044184" y="302666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三垂线定理</a:t>
            </a:r>
            <a:endParaRPr lang="en-US" altLang="zh-CN" sz="1800" dirty="0"/>
          </a:p>
        </p:txBody>
      </p:sp>
      <p:sp>
        <p:nvSpPr>
          <p:cNvPr id="7" name="C_1#目录1:50e15403b?lid=bd3f29088&amp;cid=bd3f29088&amp;vtp=1&amp;bbb=1">
            <a:hlinkClick r:id="rId3" action="ppaction://hlinksldjump"/>
          </p:cNvPr>
          <p:cNvSpPr/>
          <p:nvPr/>
        </p:nvSpPr>
        <p:spPr>
          <a:xfrm>
            <a:off x="6044184" y="341985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解决立体几何问题的三种常用方法</a:t>
            </a:r>
            <a:endParaRPr lang="en-US" altLang="zh-CN" sz="1800" dirty="0"/>
          </a:p>
        </p:txBody>
      </p:sp>
      <p:sp>
        <p:nvSpPr>
          <p:cNvPr id="8" name="C_1#目录1:50e15403b?lid=1ff4af2b5&amp;cid=1ff4af2b5&amp;vtp=1&amp;bbb=1">
            <a:hlinkClick r:id="rId4" action="ppaction://hlinksldjump"/>
          </p:cNvPr>
          <p:cNvSpPr/>
          <p:nvPr/>
        </p:nvSpPr>
        <p:spPr>
          <a:xfrm>
            <a:off x="6044184" y="4343403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直线的方向向量</a:t>
            </a:r>
            <a:endParaRPr lang="en-US" altLang="zh-CN" sz="1800" dirty="0"/>
          </a:p>
        </p:txBody>
      </p:sp>
      <p:sp>
        <p:nvSpPr>
          <p:cNvPr id="9" name="C_1#目录1:50e15403b?lid=9a6753810&amp;cid=9a6753810&amp;vtp=1&amp;bbb=1">
            <a:hlinkClick r:id="rId5" action="ppaction://hlinksldjump"/>
          </p:cNvPr>
          <p:cNvSpPr/>
          <p:nvPr/>
        </p:nvSpPr>
        <p:spPr>
          <a:xfrm>
            <a:off x="6044184" y="4736595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平面的法向量</a:t>
            </a:r>
            <a:endParaRPr lang="en-US" altLang="zh-CN" sz="1800" dirty="0"/>
          </a:p>
        </p:txBody>
      </p:sp>
      <p:sp>
        <p:nvSpPr>
          <p:cNvPr id="10" name="C_1#目录1:50e15403b?lid=3b88d3844&amp;cid=3b88d3844&amp;vtp=1&amp;bbb=1">
            <a:hlinkClick r:id="rId6" action="ppaction://hlinksldjump"/>
          </p:cNvPr>
          <p:cNvSpPr/>
          <p:nvPr/>
        </p:nvSpPr>
        <p:spPr>
          <a:xfrm>
            <a:off x="6044184" y="5138931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利用空间向量解决平行问题</a:t>
            </a:r>
            <a:endParaRPr lang="en-US" altLang="zh-CN" sz="1800" dirty="0"/>
          </a:p>
        </p:txBody>
      </p:sp>
      <p:sp>
        <p:nvSpPr>
          <p:cNvPr id="11" name="C_1#目录1:50e15403b?lid=46504adf8&amp;cid=46504adf8&amp;vtp=1&amp;bbb=1">
            <a:hlinkClick r:id="rId7" action="ppaction://hlinksldjump"/>
          </p:cNvPr>
          <p:cNvSpPr/>
          <p:nvPr/>
        </p:nvSpPr>
        <p:spPr>
          <a:xfrm>
            <a:off x="6044184" y="5532123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利用空间向量解决垂直问题</a:t>
            </a:r>
            <a:endParaRPr lang="en-US" altLang="zh-CN" sz="1800" dirty="0"/>
          </a:p>
        </p:txBody>
      </p:sp>
      <p:sp>
        <p:nvSpPr>
          <p:cNvPr id="12" name="C_1#目录1:50e15403b?lid=c554e0f12&amp;cid=c554e0f12&amp;vtp=1&amp;bbb=1">
            <a:hlinkClick r:id="rId8" action="ppaction://hlinksldjump"/>
          </p:cNvPr>
          <p:cNvSpPr/>
          <p:nvPr/>
        </p:nvSpPr>
        <p:spPr>
          <a:xfrm>
            <a:off x="6044184" y="5925315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空间中的探索性问题</a:t>
            </a:r>
            <a:endParaRPr lang="en-US" altLang="zh-CN" sz="1800" dirty="0"/>
          </a:p>
        </p:txBody>
      </p:sp>
      <p:pic>
        <p:nvPicPr>
          <p:cNvPr id="13" name="O_0#目录1:50e15403b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4" name="O_0#目录1:50e15403b.fixed?vcp=1&amp;color=36,64,97&amp;tib=255,255,255&amp;vtp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3617285"/>
            <a:ext cx="731520" cy="768096"/>
          </a:xfrm>
          <a:prstGeom prst="rect">
            <a:avLst/>
          </a:prstGeom>
        </p:spPr>
      </p:pic>
      <p:sp>
        <p:nvSpPr>
          <p:cNvPr id="15" name="O_0#目录1:50e15403b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6" name="O_0#目录1:50e15403b.fixed?vcp=1&amp;color=255,255,255&amp;vtp=1&amp;bbb=1"/>
          <p:cNvSpPr/>
          <p:nvPr/>
        </p:nvSpPr>
        <p:spPr>
          <a:xfrm>
            <a:off x="4910328" y="3650537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7" name="O_0#目录1:50e15403b.fixed?lid=50e15403b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8" name="O_0#目录1:50e15403b.fixed?lid=015f3202b&amp;vcp=1&amp;color=0,55,96&amp;vtp=1&amp;bbb=1">
            <a:hlinkClick r:id="rId4" action="ppaction://hlinksldjump"/>
          </p:cNvPr>
          <p:cNvSpPr/>
          <p:nvPr/>
        </p:nvSpPr>
        <p:spPr>
          <a:xfrm>
            <a:off x="5870448" y="384131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0e15403b?vcp=1&amp;pid=d4d8b1e27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50e15403b?vcp=1&amp;pid=d4d8b1e27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b37e38fb4?vcp=1&amp;pid=50e15403b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用向量表示点、直线、平面的位置</a:t>
            </a:r>
            <a:endParaRPr lang="en-US" altLang="zh-CN" sz="2200" dirty="0"/>
          </a:p>
        </p:txBody>
      </p:sp>
      <p:sp>
        <p:nvSpPr>
          <p:cNvPr id="5" name="C_5_BD#f8c236851?vcp=1&amp;pid=50e15403b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平面的法向量</a:t>
            </a:r>
            <a:endParaRPr lang="en-US" altLang="zh-CN" sz="2200" dirty="0"/>
          </a:p>
        </p:txBody>
      </p:sp>
      <p:sp>
        <p:nvSpPr>
          <p:cNvPr id="6" name="C_5_BD#2119ecdef?vcp=1&amp;pid=50e15403b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空间向量与平行关系</a:t>
            </a:r>
            <a:endParaRPr lang="en-US" altLang="zh-CN" sz="2200" dirty="0"/>
          </a:p>
        </p:txBody>
      </p:sp>
      <p:sp>
        <p:nvSpPr>
          <p:cNvPr id="7" name="C_5_BD#3472750fb?vcp=1&amp;pid=50e15403b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空间向量与垂直关系</a:t>
            </a:r>
            <a:endParaRPr lang="en-US" altLang="zh-CN" sz="2200" dirty="0"/>
          </a:p>
        </p:txBody>
      </p:sp>
      <p:sp>
        <p:nvSpPr>
          <p:cNvPr id="8" name="C_5_BD#5d23c72e2?vcp=1&amp;pid=50e15403b&amp;color=101,101,255&amp;vtp=1&amp;bbb=1"/>
          <p:cNvSpPr/>
          <p:nvPr/>
        </p:nvSpPr>
        <p:spPr>
          <a:xfrm>
            <a:off x="539496" y="3502152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三垂线定理</a:t>
            </a:r>
            <a:endParaRPr lang="en-US" altLang="zh-CN" sz="2200" dirty="0"/>
          </a:p>
        </p:txBody>
      </p:sp>
      <p:sp>
        <p:nvSpPr>
          <p:cNvPr id="9" name="C_5_BD#bd3f29088?vcp=1&amp;pid=50e15403b&amp;color=101,101,255&amp;vtp=1&amp;bbb=1"/>
          <p:cNvSpPr/>
          <p:nvPr/>
        </p:nvSpPr>
        <p:spPr>
          <a:xfrm>
            <a:off x="539496" y="399592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解决立体几何问题的三种常用方法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15f3202b?vcp=1&amp;pid=d4d8b1e27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015f3202b?vcp=1&amp;pid=d4d8b1e27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1ff4af2b5?vcp=1&amp;pid=015f3202b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直线的方向向量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_1#96e8695b1?vaa=1&amp;vcp=1&amp;vop=1&amp;pid=1ff4af2b5&amp;color=36,64,97&amp;vtp=1&amp;bbb=1"/>
              <p:cNvSpPr/>
              <p:nvPr/>
            </p:nvSpPr>
            <p:spPr>
              <a:xfrm>
                <a:off x="539496" y="19845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的一个方向向量可以为(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_1#96e8695b1?vaa=1&amp;vcp=1&amp;vop=1&amp;pid=1ff4af2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5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_1#96e8695b1.bracket?vaa=1&amp;vcp=1&amp;vop=1&amp;pid=1ff4af2b5&amp;color=36,64,97&amp;vpa=1&amp;vtp=1"/>
          <p:cNvSpPr/>
          <p:nvPr/>
        </p:nvSpPr>
        <p:spPr>
          <a:xfrm>
            <a:off x="7387908" y="206993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_2#96e8695b1.choices?vaa=1&amp;vcp=1&amp;vop=1&amp;pid=1ff4af2b5&amp;color=36,64,97&amp;vtp=1&amp;bbb=1"/>
              <p:cNvSpPr/>
              <p:nvPr/>
            </p:nvSpPr>
            <p:spPr>
              <a:xfrm>
                <a:off x="539496" y="2390544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129915" algn="l"/>
                    <a:tab pos="58534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−2,−1,−1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1,−2,1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4,2,−2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4,−2,2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_2#96e8695b1.choices?vaa=1&amp;vcp=1&amp;vop=1&amp;pid=1ff4af2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0544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_1#96e8695b1?vaa=1&amp;vcp=1&amp;vop=1&amp;pid=1ff4af2b5&amp;color=36,64,97&amp;vtp=1&amp;bbb=1&amp;hb=1"/>
              <p:cNvSpPr/>
              <p:nvPr/>
            </p:nvSpPr>
            <p:spPr>
              <a:xfrm>
                <a:off x="539496" y="2751161"/>
                <a:ext cx="11109960" cy="8713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−2,−1,1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的方向向量为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的方向向量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，且其他方向向量均与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共线）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，逐项分析可知只有C符合要求.故选C.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_1#96e8695b1?vaa=1&amp;vcp=1&amp;vop=1&amp;pid=1ff4af2b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1161"/>
                <a:ext cx="11109960" cy="871347"/>
              </a:xfrm>
              <a:prstGeom prst="rect">
                <a:avLst/>
              </a:prstGeom>
              <a:blipFill>
                <a:blip r:embed="rId6"/>
                <a:stretch>
                  <a:fillRect l="-1317" r="-55" b="-16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a6753810?vcp=1&amp;pid=015f3202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平面的法向量</a:t>
            </a:r>
            <a:endParaRPr lang="en-US" altLang="zh-CN" sz="2200" dirty="0"/>
          </a:p>
        </p:txBody>
      </p:sp>
      <p:pic>
        <p:nvPicPr>
          <p:cNvPr id="3" name="QO_6_BD.5_1#3c6fd15cd?htil=1&amp;vcp=1&amp;vop=1&amp;pid=9a6753810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3853" y="1382340"/>
            <a:ext cx="1545336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5_2#3c6fd15cd?htil=1&amp;vcp=1&amp;vop=1&amp;pid=9a6753810&amp;color=36,64,97&amp;vtp=1&amp;bbb=1&amp;hb=1"/>
              <p:cNvSpPr/>
              <p:nvPr/>
            </p:nvSpPr>
            <p:spPr>
              <a:xfrm>
                <a:off x="539496" y="1318332"/>
                <a:ext cx="943660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在棱长为2的正方体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，在如图所示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的空间直角坐标系中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BD.5_2#3c6fd15cd?htil=1&amp;vcp=1&amp;vop=1&amp;pid=9a675381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9436608" cy="773430"/>
              </a:xfrm>
              <a:prstGeom prst="rect">
                <a:avLst/>
              </a:prstGeom>
              <a:blipFill>
                <a:blip r:embed="rId4"/>
                <a:stretch>
                  <a:fillRect l="-155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6_1#51f5c743c?htil=1&amp;vcp=1&amp;vop=1&amp;pid=3c6fd15cd&amp;color=36,64,97&amp;vtp=1&amp;bbb=1"/>
              <p:cNvSpPr/>
              <p:nvPr/>
            </p:nvSpPr>
            <p:spPr>
              <a:xfrm>
                <a:off x="539496" y="2134639"/>
                <a:ext cx="9436608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6_1#51f5c743c?htil=1&amp;vcp=1&amp;vop=1&amp;pid=3c6fd15c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4639"/>
                <a:ext cx="9436608" cy="363665"/>
              </a:xfrm>
              <a:prstGeom prst="rect">
                <a:avLst/>
              </a:prstGeom>
              <a:blipFill>
                <a:blip r:embed="rId5"/>
                <a:stretch>
                  <a:fillRect l="-1550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7_AN.7_1#51f5c743c?htil=2&amp;vcp=1&amp;vop=1&amp;pid=3c6fd15cd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3853" y="3321264"/>
            <a:ext cx="1545336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7_2#51f5c743c?htil=2&amp;vcp=1&amp;vop=1&amp;pid=3c6fd15cd&amp;color=36,64,97&amp;vtp=1&amp;bbb=1"/>
              <p:cNvSpPr/>
              <p:nvPr/>
            </p:nvSpPr>
            <p:spPr>
              <a:xfrm>
                <a:off x="539496" y="3257256"/>
                <a:ext cx="9436608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2,0,0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，如图，因为底面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为正方形，所以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.（答案不唯一）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7_2#51f5c743c?htil=2&amp;vcp=1&amp;vop=1&amp;pid=3c6fd15c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7256"/>
                <a:ext cx="9436608" cy="2449640"/>
              </a:xfrm>
              <a:prstGeom prst="rect">
                <a:avLst/>
              </a:prstGeom>
              <a:blipFill>
                <a:blip r:embed="rId7"/>
                <a:stretch>
                  <a:fillRect l="-1550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8_1#6cddb34c7?vcp=1&amp;vop=1&amp;pid=3c6fd15cd&amp;color=36,64,97&amp;vtp=1&amp;bt=1&amp;bbb=1"/>
              <p:cNvSpPr/>
              <p:nvPr/>
            </p:nvSpPr>
            <p:spPr>
              <a:xfrm>
                <a:off x="539496" y="201531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8_1#6cddb34c7?vcp=1&amp;vop=1&amp;pid=3c6fd15c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531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9_1#6cddb34c7?vcp=1&amp;vop=1&amp;pid=3c6fd15cd&amp;color=36,64,97&amp;vtp=1&amp;bbb=1"/>
              <p:cNvSpPr/>
              <p:nvPr/>
            </p:nvSpPr>
            <p:spPr>
              <a:xfrm>
                <a:off x="539496" y="2388952"/>
                <a:ext cx="11109960" cy="2627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2,2,0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2,−2,−1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的一个法向量.（答案不唯一）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9_1#6cddb34c7?vcp=1&amp;vop=1&amp;pid=3c6fd15c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8952"/>
                <a:ext cx="11109960" cy="2627440"/>
              </a:xfrm>
              <a:prstGeom prst="rect">
                <a:avLst/>
              </a:prstGeom>
              <a:blipFill>
                <a:blip r:embed="rId4"/>
                <a:stretch>
                  <a:fillRect l="-1317" b="-5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467</Words>
  <Application>Microsoft Office PowerPoint</Application>
  <PresentationFormat>宽屏</PresentationFormat>
  <Paragraphs>238</Paragraphs>
  <Slides>32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2025-10-21T07:53:01Z</dcterms:created>
  <dcterms:modified xsi:type="dcterms:W3CDTF">2025-10-21T08:08:19Z</dcterms:modified>
  <cp:category/>
  <cp:contentStatus/>
</cp:coreProperties>
</file>